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7" r:id="rId3"/>
    <p:sldId id="342" r:id="rId4"/>
    <p:sldId id="343" r:id="rId5"/>
    <p:sldId id="344" r:id="rId6"/>
    <p:sldId id="352" r:id="rId7"/>
    <p:sldId id="341" r:id="rId8"/>
    <p:sldId id="353" r:id="rId9"/>
    <p:sldId id="347" r:id="rId10"/>
    <p:sldId id="348" r:id="rId11"/>
    <p:sldId id="349" r:id="rId12"/>
    <p:sldId id="339" r:id="rId13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69" d="100"/>
          <a:sy n="169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106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1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9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3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9/19/2014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portance of Ti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Importance of Timing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00" y="4011910"/>
            <a:ext cx="827584" cy="10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dvanced Loo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Advanced Looping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45" y="4148551"/>
            <a:ext cx="901855" cy="9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36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sing for the gam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626469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Designing For the Game Loop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4408" y="4227934"/>
            <a:ext cx="822396" cy="7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8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2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Game Loop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Evolving and rendering game objects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24988" y="3976168"/>
            <a:ext cx="504056" cy="34837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289022" y="4260960"/>
            <a:ext cx="1966771" cy="377813"/>
          </a:xfrm>
          <a:prstGeom prst="roundRect">
            <a:avLst/>
          </a:prstGeom>
        </p:spPr>
        <p:style>
          <a:lnRef idx="0">
            <a:schemeClr val="accent3"/>
          </a:lnRef>
          <a:fillRef idx="1001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2321428" y="3435846"/>
            <a:ext cx="1181374" cy="674903"/>
          </a:xfrm>
          <a:prstGeom prst="roundRect">
            <a:avLst/>
          </a:prstGeom>
        </p:spPr>
        <p:style>
          <a:lnRef idx="0">
            <a:schemeClr val="accent3"/>
          </a:lnRef>
          <a:fillRef idx="1001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98" y="1"/>
            <a:ext cx="3690401" cy="2859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347614"/>
            <a:ext cx="2785657" cy="36639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685021"/>
            <a:ext cx="43204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Multi-threading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Modern hardware typically includes multi-core CPUs and specialised GPUs.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Maximum efficiency arises when the update and rendering phases are decoupled (as much as possible) and run in parallel.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33066" y="3424926"/>
            <a:ext cx="1199538" cy="674903"/>
          </a:xfrm>
          <a:prstGeom prst="roundRect">
            <a:avLst/>
          </a:prstGeom>
        </p:spPr>
        <p:style>
          <a:lnRef idx="0">
            <a:schemeClr val="accent3"/>
          </a:lnRef>
          <a:fillRef idx="1001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47231" y="3435846"/>
            <a:ext cx="1185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Render World (t)</a:t>
            </a:r>
            <a:endParaRPr lang="en-GB" sz="16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3435846"/>
            <a:ext cx="1285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Calibri" panose="020F0502020204030204" pitchFamily="34" charset="0"/>
              </a:rPr>
              <a:t>Prepare Update (t+1)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426155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Calibri" panose="020F0502020204030204" pitchFamily="34" charset="0"/>
              </a:rPr>
              <a:t>Update world  (t+1)</a:t>
            </a:r>
            <a:endParaRPr lang="en-GB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6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411510"/>
            <a:ext cx="4248472" cy="4248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685021"/>
            <a:ext cx="41044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When designing game objects decouple the update and render behaviours. Ask two separate questions: ‘how will I update this’      and ‘how will I draw this’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e.g</a:t>
            </a:r>
            <a:r>
              <a:rPr lang="en-GB" sz="2000" dirty="0">
                <a:latin typeface="Calibri" panose="020F0502020204030204" pitchFamily="34" charset="0"/>
              </a:rPr>
              <a:t>. for an animation, select the animation to be display in the update phase and render it in the draw phase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draw phase should not change the game state (i.e. properties, etc. of objects, it should simply visualise the game state</a:t>
            </a:r>
            <a:r>
              <a:rPr lang="en-GB" sz="2000" dirty="0" smtClean="0">
                <a:latin typeface="Calibri" panose="020F0502020204030204" pitchFamily="34" charset="0"/>
              </a:rPr>
              <a:t>)</a:t>
            </a:r>
            <a:endParaRPr lang="en-GB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43924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Getting a smooth UPS is a bit fiddly but generally possible.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To be fully effectively, the game loop needs to be designed to support multi-threading. 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When designing game objects decouple update and render behaviours.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1"/>
            <a:ext cx="9143999" cy="513971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83568" y="411510"/>
            <a:ext cx="4392488" cy="94009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16229" y="494358"/>
            <a:ext cx="424847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The Game Loop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16" y="1131590"/>
            <a:ext cx="3712984" cy="4139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685021"/>
            <a:ext cx="5400600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Games </a:t>
            </a:r>
            <a:r>
              <a:rPr lang="en-GB" sz="2000" dirty="0">
                <a:latin typeface="Calibri" panose="020F0502020204030204" pitchFamily="34" charset="0"/>
              </a:rPr>
              <a:t>require a timer to manage the game </a:t>
            </a:r>
            <a:r>
              <a:rPr lang="en-GB" sz="2000" dirty="0" smtClean="0">
                <a:latin typeface="Calibri" panose="020F0502020204030204" pitchFamily="34" charset="0"/>
              </a:rPr>
              <a:t>loop.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latin typeface="Calibri" panose="020F0502020204030204" pitchFamily="34" charset="0"/>
              </a:rPr>
              <a:t>Early games used the machine as the timer </a:t>
            </a:r>
            <a:endParaRPr lang="en-GB" sz="1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alibri" panose="020F0502020204030204" pitchFamily="34" charset="0"/>
              </a:rPr>
              <a:t>update/render loop would run as fast as possible (tied to processor speed)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used </a:t>
            </a:r>
            <a:r>
              <a:rPr lang="en-GB" sz="2000" dirty="0">
                <a:latin typeface="Calibri" panose="020F0502020204030204" pitchFamily="34" charset="0"/>
              </a:rPr>
              <a:t>as typically no spare CPU resource and common platform </a:t>
            </a:r>
            <a:r>
              <a:rPr lang="en-GB" sz="2000" dirty="0" smtClean="0">
                <a:latin typeface="Calibri" panose="020F0502020204030204" pitchFamily="34" charset="0"/>
              </a:rPr>
              <a:t>hardware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However, the approach </a:t>
            </a:r>
            <a:r>
              <a:rPr lang="en-GB" sz="2000" dirty="0">
                <a:latin typeface="Calibri" panose="020F0502020204030204" pitchFamily="34" charset="0"/>
              </a:rPr>
              <a:t>does not scale to varied platforms or increased hardware capabilities</a:t>
            </a:r>
          </a:p>
        </p:txBody>
      </p:sp>
    </p:spTree>
    <p:extLst>
      <p:ext uri="{BB962C8B-B14F-4D97-AF65-F5344CB8AC3E}">
        <p14:creationId xmlns:p14="http://schemas.microsoft.com/office/powerpoint/2010/main" val="27290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696591" y="2908262"/>
            <a:ext cx="34559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6700" indent="-266700">
              <a:spcAft>
                <a:spcPct val="50000"/>
              </a:spcAft>
            </a:pPr>
            <a:r>
              <a:rPr lang="en-GB" sz="2000" b="1" dirty="0">
                <a:latin typeface="Calibri" panose="020F0502020204030204" pitchFamily="34" charset="0"/>
              </a:rPr>
              <a:t>Why is this problematic?</a:t>
            </a: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1912615" y="3427112"/>
            <a:ext cx="3455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6700" indent="-266700">
              <a:spcAft>
                <a:spcPct val="50000"/>
              </a:spcAft>
            </a:pPr>
            <a:r>
              <a:rPr lang="en-GB" sz="2000" dirty="0">
                <a:latin typeface="Calibri" panose="020F0502020204030204" pitchFamily="34" charset="0"/>
              </a:rPr>
              <a:t>● UPS reduced if update </a:t>
            </a:r>
            <a:r>
              <a:rPr lang="en-GB" sz="2000" dirty="0" smtClean="0">
                <a:latin typeface="Calibri" panose="020F0502020204030204" pitchFamily="34" charset="0"/>
              </a:rPr>
              <a:t>and draw take </a:t>
            </a:r>
            <a:r>
              <a:rPr lang="en-GB" sz="2000" dirty="0">
                <a:latin typeface="Calibri" panose="020F0502020204030204" pitchFamily="34" charset="0"/>
              </a:rPr>
              <a:t>too long</a:t>
            </a: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2196133" y="4246339"/>
            <a:ext cx="3455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66700" indent="-266700">
              <a:spcAft>
                <a:spcPct val="50000"/>
              </a:spcAft>
            </a:pPr>
            <a:r>
              <a:rPr lang="en-GB" sz="2000" dirty="0">
                <a:latin typeface="Calibri" panose="020F0502020204030204" pitchFamily="34" charset="0"/>
              </a:rPr>
              <a:t>● game runs slower, not just displayed with lower FPS</a:t>
            </a:r>
          </a:p>
        </p:txBody>
      </p:sp>
      <p:pic>
        <p:nvPicPr>
          <p:cNvPr id="9" name="Picture 6" descr="D82B4FC6-DD86-4d37-8FD3-1D4CDCFECB1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75617" y="2355726"/>
            <a:ext cx="2663825" cy="266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51520" y="685021"/>
            <a:ext cx="8784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Tying things together… </a:t>
            </a:r>
            <a:r>
              <a:rPr lang="en-GB" sz="2000" dirty="0" smtClean="0">
                <a:latin typeface="Calibri" panose="020F0502020204030204" pitchFamily="34" charset="0"/>
              </a:rPr>
              <a:t>an early </a:t>
            </a:r>
            <a:r>
              <a:rPr lang="en-GB" sz="2000" dirty="0">
                <a:latin typeface="Calibri" panose="020F0502020204030204" pitchFamily="34" charset="0"/>
              </a:rPr>
              <a:t>solution was to use a fixed frame rate as the timer (with one update/render tick every frame)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631540"/>
            <a:ext cx="52387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06304" y="1549720"/>
            <a:ext cx="439248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latin typeface="Calibri" panose="020F0502020204030204" pitchFamily="34" charset="0"/>
              </a:rPr>
              <a:t>●  </a:t>
            </a:r>
            <a:r>
              <a:rPr lang="en-GB" sz="2000" b="1" dirty="0" smtClean="0">
                <a:latin typeface="Calibri" panose="020F0502020204030204" pitchFamily="34" charset="0"/>
              </a:rPr>
              <a:t>update</a:t>
            </a:r>
            <a:r>
              <a:rPr lang="en-GB" sz="2000" dirty="0" smtClean="0">
                <a:latin typeface="Calibri" panose="020F0502020204030204" pitchFamily="34" charset="0"/>
              </a:rPr>
              <a:t>() – update all game objects</a:t>
            </a:r>
          </a:p>
          <a:p>
            <a:pPr>
              <a:spcAft>
                <a:spcPts val="600"/>
              </a:spcAft>
            </a:pPr>
            <a:r>
              <a:rPr lang="en-GB" sz="2000" dirty="0" smtClean="0">
                <a:latin typeface="Calibri" panose="020F0502020204030204" pitchFamily="34" charset="0"/>
              </a:rPr>
              <a:t>●  </a:t>
            </a:r>
            <a:r>
              <a:rPr lang="en-GB" sz="2000" b="1" dirty="0" smtClean="0">
                <a:latin typeface="Calibri" panose="020F0502020204030204" pitchFamily="34" charset="0"/>
              </a:rPr>
              <a:t>render</a:t>
            </a:r>
            <a:r>
              <a:rPr lang="en-GB" sz="2000" dirty="0" smtClean="0">
                <a:latin typeface="Calibri" panose="020F0502020204030204" pitchFamily="34" charset="0"/>
              </a:rPr>
              <a:t>() – draw all game objects</a:t>
            </a:r>
          </a:p>
          <a:p>
            <a:pPr>
              <a:spcAft>
                <a:spcPts val="600"/>
              </a:spcAft>
            </a:pPr>
            <a:r>
              <a:rPr lang="en-GB" sz="2000" dirty="0" smtClean="0">
                <a:latin typeface="Calibri" panose="020F0502020204030204" pitchFamily="34" charset="0"/>
              </a:rPr>
              <a:t>●  </a:t>
            </a:r>
            <a:r>
              <a:rPr lang="en-GB" sz="2000" b="1" dirty="0" smtClean="0">
                <a:latin typeface="Calibri" panose="020F0502020204030204" pitchFamily="34" charset="0"/>
              </a:rPr>
              <a:t>time</a:t>
            </a:r>
            <a:r>
              <a:rPr lang="en-GB" sz="2000" dirty="0" smtClean="0">
                <a:latin typeface="Calibri" panose="020F0502020204030204" pitchFamily="34" charset="0"/>
              </a:rPr>
              <a:t>() – get the current time (</a:t>
            </a:r>
            <a:r>
              <a:rPr lang="en-GB" sz="2000" dirty="0" err="1" smtClean="0">
                <a:latin typeface="Calibri" panose="020F0502020204030204" pitchFamily="34" charset="0"/>
              </a:rPr>
              <a:t>ms</a:t>
            </a:r>
            <a:r>
              <a:rPr lang="en-GB" sz="2000" dirty="0" smtClean="0">
                <a:latin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sz="2000" dirty="0" smtClean="0">
                <a:latin typeface="Calibri" panose="020F0502020204030204" pitchFamily="34" charset="0"/>
              </a:rPr>
              <a:t>●  </a:t>
            </a:r>
            <a:r>
              <a:rPr lang="en-GB" sz="2000" b="1" dirty="0" smtClean="0">
                <a:latin typeface="Calibri" panose="020F0502020204030204" pitchFamily="34" charset="0"/>
              </a:rPr>
              <a:t>sleep(x) </a:t>
            </a:r>
            <a:r>
              <a:rPr lang="en-GB" sz="2000" dirty="0" smtClean="0">
                <a:latin typeface="Calibri" panose="020F0502020204030204" pitchFamily="34" charset="0"/>
              </a:rPr>
              <a:t>– sleep for x </a:t>
            </a:r>
            <a:r>
              <a:rPr lang="en-GB" sz="2000" dirty="0" err="1" smtClean="0">
                <a:latin typeface="Calibri" panose="020F0502020204030204" pitchFamily="34" charset="0"/>
              </a:rPr>
              <a:t>ms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1840" y="3172743"/>
            <a:ext cx="43924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0"/>
              </a:spcAft>
            </a:pPr>
            <a:r>
              <a:rPr lang="en-GB" sz="2000" dirty="0">
                <a:latin typeface="Calibri" panose="020F0502020204030204" pitchFamily="34" charset="0"/>
              </a:rPr>
              <a:t>Develop </a:t>
            </a:r>
            <a:r>
              <a:rPr lang="en-GB" sz="2000" dirty="0" smtClean="0">
                <a:latin typeface="Calibri" panose="020F0502020204030204" pitchFamily="34" charset="0"/>
              </a:rPr>
              <a:t>an approach that attempts to provide a target number of updates per second (ups), reducing the renders per second (fps) if needed to hit the ups target. </a:t>
            </a:r>
          </a:p>
        </p:txBody>
      </p:sp>
      <p:sp>
        <p:nvSpPr>
          <p:cNvPr id="8" name="Text Box 5">
            <a:hlinkClick r:id="" action="ppaction://noaction" highlightClick="1"/>
          </p:cNvPr>
          <p:cNvSpPr txBox="1">
            <a:spLocks noChangeArrowheads="1"/>
          </p:cNvSpPr>
          <p:nvPr/>
        </p:nvSpPr>
        <p:spPr bwMode="auto">
          <a:xfrm>
            <a:off x="7596336" y="123478"/>
            <a:ext cx="136842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Start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10 mins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9 mins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8 mins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7 mins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6 mins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5 mins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4 mins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3 mins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2 mins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 1 min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  <a:latin typeface="Arial Black" pitchFamily="34" charset="0"/>
              </a:rPr>
              <a:t> 30 sec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596336" y="499715"/>
            <a:ext cx="1368425" cy="3762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latin typeface="Arial Black" pitchFamily="34" charset="0"/>
              </a:rPr>
              <a:t>Finished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31840" y="771550"/>
            <a:ext cx="4680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Breaking things together… </a:t>
            </a:r>
            <a:r>
              <a:rPr lang="en-GB" sz="2000" dirty="0" smtClean="0">
                <a:latin typeface="Calibri" panose="020F0502020204030204" pitchFamily="34" charset="0"/>
              </a:rPr>
              <a:t>Assume you have access to the following methods: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2" descr="http://getrichwithdarren.com/tocs/images/sandCl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16632" y="627534"/>
            <a:ext cx="3984409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04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0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80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51520" y="685021"/>
            <a:ext cx="37444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game loop will request that its thread goes to sleep if the update and render has been completed within the target period.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On current hardware sleep requests are not accurate to the millisecond. 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Overtime this inaccuracy can add up to lost frames.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11510"/>
            <a:ext cx="2686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36"/>
          <p:cNvSpPr>
            <a:spLocks noChangeShapeType="1"/>
          </p:cNvSpPr>
          <p:nvPr/>
        </p:nvSpPr>
        <p:spPr bwMode="auto">
          <a:xfrm flipH="1">
            <a:off x="7452320" y="2282074"/>
            <a:ext cx="1374" cy="14566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7" name="Group 132"/>
          <p:cNvGrpSpPr>
            <a:grpSpLocks/>
          </p:cNvGrpSpPr>
          <p:nvPr/>
        </p:nvGrpSpPr>
        <p:grpSpPr bwMode="auto">
          <a:xfrm>
            <a:off x="6467309" y="183983"/>
            <a:ext cx="2239538" cy="2107639"/>
            <a:chOff x="3878" y="300"/>
            <a:chExt cx="1630" cy="1534"/>
          </a:xfrm>
        </p:grpSpPr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150" y="802"/>
              <a:ext cx="318" cy="46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Rectangle 29" descr="Light horizontal"/>
            <p:cNvSpPr>
              <a:spLocks noChangeArrowheads="1"/>
            </p:cNvSpPr>
            <p:nvPr/>
          </p:nvSpPr>
          <p:spPr bwMode="auto">
            <a:xfrm>
              <a:off x="4150" y="1262"/>
              <a:ext cx="318" cy="353"/>
            </a:xfrm>
            <a:prstGeom prst="rect">
              <a:avLst/>
            </a:prstGeom>
            <a:pattFill prst="ltHorz">
              <a:fgClr>
                <a:srgbClr val="FFCC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Line 30"/>
            <p:cNvSpPr>
              <a:spLocks noChangeShapeType="1"/>
            </p:cNvSpPr>
            <p:nvPr/>
          </p:nvSpPr>
          <p:spPr bwMode="auto">
            <a:xfrm>
              <a:off x="3969" y="485"/>
              <a:ext cx="136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>
              <a:off x="3969" y="1615"/>
              <a:ext cx="136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rot="5400000">
              <a:off x="3494" y="1050"/>
              <a:ext cx="1130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 Box 33"/>
            <p:cNvSpPr txBox="1">
              <a:spLocks noChangeArrowheads="1"/>
            </p:cNvSpPr>
            <p:nvPr/>
          </p:nvSpPr>
          <p:spPr bwMode="auto">
            <a:xfrm rot="-5400000">
              <a:off x="3710" y="938"/>
              <a:ext cx="5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Period</a:t>
              </a:r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4604" y="485"/>
              <a:ext cx="0" cy="77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35"/>
            <p:cNvSpPr>
              <a:spLocks noChangeShapeType="1"/>
            </p:cNvSpPr>
            <p:nvPr/>
          </p:nvSpPr>
          <p:spPr bwMode="auto">
            <a:xfrm>
              <a:off x="4558" y="1262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37"/>
            <p:cNvSpPr>
              <a:spLocks noChangeShapeType="1"/>
            </p:cNvSpPr>
            <p:nvPr/>
          </p:nvSpPr>
          <p:spPr bwMode="auto">
            <a:xfrm>
              <a:off x="4558" y="1615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38" descr="Narrow vertical"/>
            <p:cNvSpPr>
              <a:spLocks noChangeArrowheads="1"/>
            </p:cNvSpPr>
            <p:nvPr/>
          </p:nvSpPr>
          <p:spPr bwMode="auto">
            <a:xfrm>
              <a:off x="4649" y="1615"/>
              <a:ext cx="318" cy="212"/>
            </a:xfrm>
            <a:prstGeom prst="rect">
              <a:avLst/>
            </a:prstGeom>
            <a:pattFill prst="narVert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5011" y="908"/>
              <a:ext cx="318" cy="35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Rectangle 40" descr="Light horizontal"/>
            <p:cNvSpPr>
              <a:spLocks noChangeArrowheads="1"/>
            </p:cNvSpPr>
            <p:nvPr/>
          </p:nvSpPr>
          <p:spPr bwMode="auto">
            <a:xfrm>
              <a:off x="5011" y="1262"/>
              <a:ext cx="318" cy="353"/>
            </a:xfrm>
            <a:prstGeom prst="rect">
              <a:avLst/>
            </a:prstGeom>
            <a:pattFill prst="ltHorz">
              <a:fgClr>
                <a:srgbClr val="FFCC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>
              <a:off x="5420" y="485"/>
              <a:ext cx="0" cy="77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5374" y="1262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 Box 48"/>
            <p:cNvSpPr txBox="1">
              <a:spLocks noChangeArrowheads="1"/>
            </p:cNvSpPr>
            <p:nvPr/>
          </p:nvSpPr>
          <p:spPr bwMode="auto">
            <a:xfrm>
              <a:off x="4014" y="300"/>
              <a:ext cx="14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Loop 1                 Loop 2</a:t>
              </a:r>
            </a:p>
          </p:txBody>
        </p:sp>
        <p:sp>
          <p:nvSpPr>
            <p:cNvPr id="23" name="Rectangle 49" descr="Narrow vertical"/>
            <p:cNvSpPr>
              <a:spLocks noChangeArrowheads="1"/>
            </p:cNvSpPr>
            <p:nvPr/>
          </p:nvSpPr>
          <p:spPr bwMode="auto">
            <a:xfrm>
              <a:off x="5012" y="1403"/>
              <a:ext cx="318" cy="212"/>
            </a:xfrm>
            <a:prstGeom prst="rect">
              <a:avLst/>
            </a:prstGeom>
            <a:pattFill prst="narVert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cxnSp>
          <p:nvCxnSpPr>
            <p:cNvPr id="24" name="AutoShape 50"/>
            <p:cNvCxnSpPr>
              <a:cxnSpLocks noChangeShapeType="1"/>
              <a:stCxn id="17" idx="0"/>
              <a:endCxn id="23" idx="1"/>
            </p:cNvCxnSpPr>
            <p:nvPr/>
          </p:nvCxnSpPr>
          <p:spPr bwMode="auto">
            <a:xfrm rot="16200000">
              <a:off x="4857" y="1460"/>
              <a:ext cx="106" cy="204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25" name="Line 51"/>
            <p:cNvSpPr>
              <a:spLocks noChangeShapeType="1"/>
            </p:cNvSpPr>
            <p:nvPr/>
          </p:nvSpPr>
          <p:spPr bwMode="auto">
            <a:xfrm>
              <a:off x="4558" y="1827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52"/>
            <p:cNvSpPr>
              <a:spLocks noChangeShapeType="1"/>
            </p:cNvSpPr>
            <p:nvPr/>
          </p:nvSpPr>
          <p:spPr bwMode="auto">
            <a:xfrm>
              <a:off x="4603" y="1262"/>
              <a:ext cx="0" cy="353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53"/>
            <p:cNvSpPr>
              <a:spLocks noChangeShapeType="1"/>
            </p:cNvSpPr>
            <p:nvPr/>
          </p:nvSpPr>
          <p:spPr bwMode="auto">
            <a:xfrm>
              <a:off x="4603" y="1615"/>
              <a:ext cx="0" cy="21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 Box 54"/>
            <p:cNvSpPr txBox="1">
              <a:spLocks noChangeArrowheads="1"/>
            </p:cNvSpPr>
            <p:nvPr/>
          </p:nvSpPr>
          <p:spPr bwMode="auto">
            <a:xfrm>
              <a:off x="4422" y="1361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s</a:t>
              </a:r>
            </a:p>
          </p:txBody>
        </p:sp>
        <p:sp>
          <p:nvSpPr>
            <p:cNvPr id="29" name="Text Box 55"/>
            <p:cNvSpPr txBox="1">
              <a:spLocks noChangeArrowheads="1"/>
            </p:cNvSpPr>
            <p:nvPr/>
          </p:nvSpPr>
          <p:spPr bwMode="auto">
            <a:xfrm>
              <a:off x="4422" y="1642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o</a:t>
              </a:r>
            </a:p>
          </p:txBody>
        </p:sp>
        <p:sp>
          <p:nvSpPr>
            <p:cNvPr id="30" name="Text Box 56"/>
            <p:cNvSpPr txBox="1">
              <a:spLocks noChangeArrowheads="1"/>
            </p:cNvSpPr>
            <p:nvPr/>
          </p:nvSpPr>
          <p:spPr bwMode="auto">
            <a:xfrm>
              <a:off x="4422" y="907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r</a:t>
              </a:r>
            </a:p>
          </p:txBody>
        </p:sp>
        <p:sp>
          <p:nvSpPr>
            <p:cNvPr id="31" name="Line 58"/>
            <p:cNvSpPr>
              <a:spLocks noChangeShapeType="1"/>
            </p:cNvSpPr>
            <p:nvPr/>
          </p:nvSpPr>
          <p:spPr bwMode="auto">
            <a:xfrm>
              <a:off x="5375" y="1403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61"/>
            <p:cNvSpPr>
              <a:spLocks noChangeShapeType="1"/>
            </p:cNvSpPr>
            <p:nvPr/>
          </p:nvSpPr>
          <p:spPr bwMode="auto">
            <a:xfrm>
              <a:off x="5420" y="1262"/>
              <a:ext cx="0" cy="1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Rectangle 68"/>
            <p:cNvSpPr>
              <a:spLocks noChangeArrowheads="1"/>
            </p:cNvSpPr>
            <p:nvPr/>
          </p:nvSpPr>
          <p:spPr bwMode="auto">
            <a:xfrm>
              <a:off x="4150" y="485"/>
              <a:ext cx="318" cy="31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" name="Text Box 69"/>
            <p:cNvSpPr txBox="1">
              <a:spLocks noChangeArrowheads="1"/>
            </p:cNvSpPr>
            <p:nvPr/>
          </p:nvSpPr>
          <p:spPr bwMode="auto">
            <a:xfrm>
              <a:off x="4422" y="555"/>
              <a:ext cx="22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u</a:t>
              </a:r>
            </a:p>
          </p:txBody>
        </p:sp>
        <p:sp>
          <p:nvSpPr>
            <p:cNvPr id="35" name="Rectangle 70"/>
            <p:cNvSpPr>
              <a:spLocks noChangeArrowheads="1"/>
            </p:cNvSpPr>
            <p:nvPr/>
          </p:nvSpPr>
          <p:spPr bwMode="auto">
            <a:xfrm>
              <a:off x="5011" y="485"/>
              <a:ext cx="318" cy="42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6" name="Group 134"/>
          <p:cNvGrpSpPr>
            <a:grpSpLocks/>
          </p:cNvGrpSpPr>
          <p:nvPr/>
        </p:nvGrpSpPr>
        <p:grpSpPr bwMode="auto">
          <a:xfrm>
            <a:off x="6474009" y="2571750"/>
            <a:ext cx="2243661" cy="2320602"/>
            <a:chOff x="3878" y="1968"/>
            <a:chExt cx="1633" cy="1689"/>
          </a:xfrm>
        </p:grpSpPr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4150" y="2699"/>
              <a:ext cx="318" cy="82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Line 75"/>
            <p:cNvSpPr>
              <a:spLocks noChangeShapeType="1"/>
            </p:cNvSpPr>
            <p:nvPr/>
          </p:nvSpPr>
          <p:spPr bwMode="auto">
            <a:xfrm>
              <a:off x="3969" y="2215"/>
              <a:ext cx="136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Line 76"/>
            <p:cNvSpPr>
              <a:spLocks noChangeShapeType="1"/>
            </p:cNvSpPr>
            <p:nvPr/>
          </p:nvSpPr>
          <p:spPr bwMode="auto">
            <a:xfrm>
              <a:off x="3969" y="3267"/>
              <a:ext cx="136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77"/>
            <p:cNvSpPr>
              <a:spLocks noChangeShapeType="1"/>
            </p:cNvSpPr>
            <p:nvPr/>
          </p:nvSpPr>
          <p:spPr bwMode="auto">
            <a:xfrm rot="5400000">
              <a:off x="3533" y="2741"/>
              <a:ext cx="105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 Box 78"/>
            <p:cNvSpPr txBox="1">
              <a:spLocks noChangeArrowheads="1"/>
            </p:cNvSpPr>
            <p:nvPr/>
          </p:nvSpPr>
          <p:spPr bwMode="auto">
            <a:xfrm rot="-5400000">
              <a:off x="3728" y="2630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>
                  <a:solidFill>
                    <a:schemeClr val="tx2"/>
                  </a:solidFill>
                </a:rPr>
                <a:t>Period</a:t>
              </a:r>
            </a:p>
          </p:txBody>
        </p:sp>
        <p:sp>
          <p:nvSpPr>
            <p:cNvPr id="42" name="Rectangle 99"/>
            <p:cNvSpPr>
              <a:spLocks noChangeArrowheads="1"/>
            </p:cNvSpPr>
            <p:nvPr/>
          </p:nvSpPr>
          <p:spPr bwMode="auto">
            <a:xfrm>
              <a:off x="4150" y="2206"/>
              <a:ext cx="318" cy="51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3" name="Rectangle 102"/>
            <p:cNvSpPr>
              <a:spLocks noChangeArrowheads="1"/>
            </p:cNvSpPr>
            <p:nvPr/>
          </p:nvSpPr>
          <p:spPr bwMode="auto">
            <a:xfrm>
              <a:off x="4603" y="2206"/>
              <a:ext cx="46" cy="10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" name="Line 104"/>
            <p:cNvSpPr>
              <a:spLocks noChangeShapeType="1"/>
            </p:cNvSpPr>
            <p:nvPr/>
          </p:nvSpPr>
          <p:spPr bwMode="auto">
            <a:xfrm flipH="1">
              <a:off x="4513" y="3505"/>
              <a:ext cx="0" cy="15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Line 105"/>
            <p:cNvSpPr>
              <a:spLocks noChangeShapeType="1"/>
            </p:cNvSpPr>
            <p:nvPr/>
          </p:nvSpPr>
          <p:spPr bwMode="auto">
            <a:xfrm>
              <a:off x="4467" y="3293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Line 106"/>
            <p:cNvSpPr>
              <a:spLocks noChangeShapeType="1"/>
            </p:cNvSpPr>
            <p:nvPr/>
          </p:nvSpPr>
          <p:spPr bwMode="auto">
            <a:xfrm>
              <a:off x="4467" y="3521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Rectangle 108"/>
            <p:cNvSpPr>
              <a:spLocks noChangeArrowheads="1"/>
            </p:cNvSpPr>
            <p:nvPr/>
          </p:nvSpPr>
          <p:spPr bwMode="auto">
            <a:xfrm>
              <a:off x="4604" y="2205"/>
              <a:ext cx="45" cy="2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cxnSp>
          <p:nvCxnSpPr>
            <p:cNvPr id="48" name="AutoShape 112"/>
            <p:cNvCxnSpPr>
              <a:cxnSpLocks noChangeShapeType="1"/>
              <a:stCxn id="49" idx="1"/>
              <a:endCxn id="43" idx="2"/>
            </p:cNvCxnSpPr>
            <p:nvPr/>
          </p:nvCxnSpPr>
          <p:spPr bwMode="auto">
            <a:xfrm rot="5400000" flipH="1" flipV="1">
              <a:off x="4447" y="3332"/>
              <a:ext cx="244" cy="114"/>
            </a:xfrm>
            <a:prstGeom prst="bentConnector3">
              <a:avLst>
                <a:gd name="adj1" fmla="val 41394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49" name="Line 107"/>
            <p:cNvSpPr>
              <a:spLocks noChangeShapeType="1"/>
            </p:cNvSpPr>
            <p:nvPr/>
          </p:nvSpPr>
          <p:spPr bwMode="auto">
            <a:xfrm>
              <a:off x="4512" y="3293"/>
              <a:ext cx="0" cy="21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Rectangle 119"/>
            <p:cNvSpPr>
              <a:spLocks noChangeArrowheads="1"/>
            </p:cNvSpPr>
            <p:nvPr/>
          </p:nvSpPr>
          <p:spPr bwMode="auto">
            <a:xfrm>
              <a:off x="5374" y="2206"/>
              <a:ext cx="46" cy="10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Line 121"/>
            <p:cNvSpPr>
              <a:spLocks noChangeShapeType="1"/>
            </p:cNvSpPr>
            <p:nvPr/>
          </p:nvSpPr>
          <p:spPr bwMode="auto">
            <a:xfrm>
              <a:off x="5103" y="2704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Line 122"/>
            <p:cNvSpPr>
              <a:spLocks noChangeShapeType="1"/>
            </p:cNvSpPr>
            <p:nvPr/>
          </p:nvSpPr>
          <p:spPr bwMode="auto">
            <a:xfrm>
              <a:off x="5103" y="3249"/>
              <a:ext cx="9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123"/>
            <p:cNvSpPr>
              <a:spLocks noChangeArrowheads="1"/>
            </p:cNvSpPr>
            <p:nvPr/>
          </p:nvSpPr>
          <p:spPr bwMode="auto">
            <a:xfrm>
              <a:off x="4923" y="2205"/>
              <a:ext cx="44" cy="118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" name="Line 125"/>
            <p:cNvSpPr>
              <a:spLocks noChangeShapeType="1"/>
            </p:cNvSpPr>
            <p:nvPr/>
          </p:nvSpPr>
          <p:spPr bwMode="auto">
            <a:xfrm>
              <a:off x="5148" y="2704"/>
              <a:ext cx="0" cy="54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Rectangle 118"/>
            <p:cNvSpPr>
              <a:spLocks noChangeArrowheads="1"/>
            </p:cNvSpPr>
            <p:nvPr/>
          </p:nvSpPr>
          <p:spPr bwMode="auto">
            <a:xfrm>
              <a:off x="5012" y="2205"/>
              <a:ext cx="318" cy="51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6" name="Rectangle 130"/>
            <p:cNvSpPr>
              <a:spLocks noChangeArrowheads="1"/>
            </p:cNvSpPr>
            <p:nvPr/>
          </p:nvSpPr>
          <p:spPr bwMode="auto">
            <a:xfrm>
              <a:off x="5375" y="2205"/>
              <a:ext cx="45" cy="1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" name="Text Box 131"/>
            <p:cNvSpPr txBox="1">
              <a:spLocks noChangeArrowheads="1"/>
            </p:cNvSpPr>
            <p:nvPr/>
          </p:nvSpPr>
          <p:spPr bwMode="auto">
            <a:xfrm>
              <a:off x="4017" y="1968"/>
              <a:ext cx="14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1400" dirty="0">
                  <a:solidFill>
                    <a:schemeClr val="tx2"/>
                  </a:solidFill>
                </a:rPr>
                <a:t>Loop n                 Loop m</a:t>
              </a:r>
            </a:p>
          </p:txBody>
        </p:sp>
      </p:grp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605600"/>
              </p:ext>
            </p:extLst>
          </p:nvPr>
        </p:nvGraphicFramePr>
        <p:xfrm>
          <a:off x="-261094" y="274267"/>
          <a:ext cx="6201246" cy="45872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556446"/>
                <a:gridCol w="5644800"/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2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while 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(running)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tBefore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time();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update();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render();            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tAfter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time(); 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2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sleepTime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updatePeriod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- (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tAfter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-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tBefore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 – overtime;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endParaRPr lang="en-GB" sz="1200" b="1" dirty="0" smtClean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Calibri"/>
                        <a:cs typeface="Courier New" pitchFamily="49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if</a:t>
                      </a:r>
                      <a:r>
                        <a:rPr lang="en-GB" sz="1200" b="1" baseline="0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sleepTime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&gt; 0)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sleep(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sleepTime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overTime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time() -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tAfter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–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sleepTime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}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else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timeBeyondPeriod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timeBeyondPeriod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–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sleepTime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overTime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0;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91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16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rgbClr val="0070C0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while 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(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timeBeyondPeriod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&gt;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updatePeriod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) {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91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17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update();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91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18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 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timeBeyondPeriod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= - </a:t>
                      </a:r>
                      <a:r>
                        <a:rPr lang="en-GB" sz="1200" b="1" dirty="0" err="1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updatePeriod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;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91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19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baseline="0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    </a:t>
                      </a: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91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endParaRPr lang="en-GB" sz="1100" b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GB" sz="1200" b="1" dirty="0" smtClean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Calibri"/>
                          <a:cs typeface="Courier New" pitchFamily="49" charset="0"/>
                        </a:rPr>
                        <a:t>} }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AutoShape 27"/>
          <p:cNvSpPr>
            <a:spLocks noChangeArrowheads="1"/>
          </p:cNvSpPr>
          <p:nvPr/>
        </p:nvSpPr>
        <p:spPr bwMode="auto">
          <a:xfrm>
            <a:off x="2987849" y="123802"/>
            <a:ext cx="2808287" cy="791764"/>
          </a:xfrm>
          <a:prstGeom prst="roundRect">
            <a:avLst>
              <a:gd name="adj" fmla="val 14264"/>
            </a:avLst>
          </a:prstGeom>
          <a:solidFill>
            <a:srgbClr val="FFFF00"/>
          </a:solidFill>
          <a:ln>
            <a:solidFill>
              <a:srgbClr val="FFFF00"/>
            </a:solidFill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3079972" y="169621"/>
            <a:ext cx="25090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tabLst>
                <a:tab pos="361950" algn="l"/>
                <a:tab pos="714375" algn="l"/>
                <a:tab pos="1076325" algn="l"/>
              </a:tabLst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updatePeriod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1000 / UPS</a:t>
            </a:r>
          </a:p>
          <a:p>
            <a:pPr>
              <a:tabLst>
                <a:tab pos="361950" algn="l"/>
                <a:tab pos="714375" algn="l"/>
                <a:tab pos="1076325" algn="l"/>
              </a:tabLst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timeBeyondPeriod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= 0</a:t>
            </a:r>
          </a:p>
          <a:p>
            <a:pPr>
              <a:tabLst>
                <a:tab pos="361950" algn="l"/>
                <a:tab pos="714375" algn="l"/>
                <a:tab pos="1076325" algn="l"/>
              </a:tabLst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overTime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244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8" y="1022"/>
            <a:ext cx="9147448" cy="514247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39552" y="195486"/>
            <a:ext cx="4248472" cy="1512168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9552" y="195486"/>
            <a:ext cx="424847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More Advanced Looping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11510"/>
            <a:ext cx="4001996" cy="4446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685021"/>
            <a:ext cx="3888432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Variable Steps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The update and render steps are run as fast </a:t>
            </a:r>
            <a:r>
              <a:rPr lang="en-GB" sz="2000" dirty="0" smtClean="0">
                <a:latin typeface="Calibri" panose="020F0502020204030204" pitchFamily="34" charset="0"/>
              </a:rPr>
              <a:t>as </a:t>
            </a:r>
            <a:r>
              <a:rPr lang="en-GB" sz="2000" dirty="0" smtClean="0">
                <a:latin typeface="Calibri" panose="020F0502020204030204" pitchFamily="34" charset="0"/>
              </a:rPr>
              <a:t>possible. 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 smtClean="0">
                <a:latin typeface="Calibri" panose="020F0502020204030204" pitchFamily="34" charset="0"/>
              </a:rPr>
              <a:t>The elapsed time (delta step value) is passed to each update and render call.</a:t>
            </a:r>
            <a:endParaRPr lang="en-GB" sz="1000" dirty="0">
              <a:latin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More ticks with a smaller delta value occur on a faster machine.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Fewer ticks with a larger delta value occur on a slower machine.</a:t>
            </a:r>
          </a:p>
          <a:p>
            <a:endParaRPr lang="en-GB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D203F2-AC63-48F1-9FC4-700729D0FBAF}"/>
</file>

<file path=customXml/itemProps2.xml><?xml version="1.0" encoding="utf-8"?>
<ds:datastoreItem xmlns:ds="http://schemas.openxmlformats.org/officeDocument/2006/customXml" ds:itemID="{F7C23133-37E5-4EF0-9F4D-060413E6E31E}"/>
</file>

<file path=customXml/itemProps3.xml><?xml version="1.0" encoding="utf-8"?>
<ds:datastoreItem xmlns:ds="http://schemas.openxmlformats.org/officeDocument/2006/customXml" ds:itemID="{28CFDF52-F66D-4DC1-A220-19B85E56FF04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648</Words>
  <Application>Microsoft Office PowerPoint</Application>
  <PresentationFormat>On-screen Show (16:9)</PresentationFormat>
  <Paragraphs>127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Georgia</vt:lpstr>
      <vt:lpstr>Times New Roman</vt:lpstr>
      <vt:lpstr>Trebuchet MS</vt:lpstr>
      <vt:lpstr>Slipstream</vt:lpstr>
      <vt:lpstr>Game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2014-09-19T10:49:06Z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